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6" r:id="rId8"/>
    <p:sldId id="277" r:id="rId9"/>
    <p:sldId id="278" r:id="rId10"/>
    <p:sldId id="274" r:id="rId11"/>
    <p:sldId id="280" r:id="rId12"/>
    <p:sldId id="272" r:id="rId13"/>
    <p:sldId id="279" r:id="rId14"/>
    <p:sldId id="275"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48"/>
    <p:restoredTop sz="94545"/>
  </p:normalViewPr>
  <p:slideViewPr>
    <p:cSldViewPr snapToGrid="0" snapToObjects="1">
      <p:cViewPr varScale="1">
        <p:scale>
          <a:sx n="82" d="100"/>
          <a:sy n="82" d="100"/>
        </p:scale>
        <p:origin x="704" y="-16"/>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34546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8455756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801673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5</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251006" y="3226831"/>
            <a:ext cx="6886501"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28</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31st March </a:t>
            </a:r>
            <a:r>
              <a:rPr dirty="0">
                <a:latin typeface="Gill Sans MT" panose="020B0502020104020203" pitchFamily="34" charset="77"/>
              </a:rPr>
              <a:t>202</a:t>
            </a:r>
            <a:r>
              <a:rPr lang="en-GB" dirty="0">
                <a:latin typeface="Gill Sans MT" panose="020B0502020104020203" pitchFamily="34" charset="77"/>
              </a:rPr>
              <a:t>5</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92698" y="1309202"/>
            <a:ext cx="223298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direct</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 / adjective)</a:t>
            </a:r>
            <a:endParaRPr dirty="0">
              <a:latin typeface="Gill Sans MT" panose="020B0502020104020203" pitchFamily="34" charset="77"/>
            </a:endParaRPr>
          </a:p>
        </p:txBody>
      </p:sp>
      <p:sp>
        <p:nvSpPr>
          <p:cNvPr id="155" name="The was a tear in Freddie’s new school jumper."/>
          <p:cNvSpPr txBox="1"/>
          <p:nvPr/>
        </p:nvSpPr>
        <p:spPr>
          <a:xfrm>
            <a:off x="0" y="666808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Mrs Gupta gave </a:t>
            </a:r>
            <a:r>
              <a:rPr lang="en-GB" b="1" dirty="0"/>
              <a:t>direct</a:t>
            </a:r>
            <a:r>
              <a:rPr lang="en-GB" dirty="0"/>
              <a:t> instructions to get to the library.</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di-</a:t>
            </a:r>
            <a:r>
              <a:rPr lang="en-GB" dirty="0" err="1">
                <a:latin typeface="Gill Sans MT" panose="020B0502020104020203" pitchFamily="34" charset="77"/>
              </a:rPr>
              <a:t>rect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1015958177"/>
              </p:ext>
            </p:extLst>
          </p:nvPr>
        </p:nvGraphicFramePr>
        <p:xfrm>
          <a:off x="5110" y="7616819"/>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continuous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deviating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effect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clearly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straight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varying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ly</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project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strictly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6" name="TextBox 5">
            <a:extLst>
              <a:ext uri="{FF2B5EF4-FFF2-40B4-BE49-F238E27FC236}">
                <a16:creationId xmlns:a16="http://schemas.microsoft.com/office/drawing/2014/main" id="{C58FD2FB-EA82-5CAA-D50E-D3C8EED08E87}"/>
              </a:ext>
            </a:extLst>
          </p:cNvPr>
          <p:cNvSpPr txBox="1"/>
          <p:nvPr/>
        </p:nvSpPr>
        <p:spPr>
          <a:xfrm>
            <a:off x="581856" y="3975029"/>
            <a:ext cx="6919159"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Direct means moving towards a place or object, without changing direction and without stopping, for example in a journey.</a:t>
            </a:r>
          </a:p>
        </p:txBody>
      </p:sp>
      <p:pic>
        <p:nvPicPr>
          <p:cNvPr id="2" name="Picture 1">
            <a:extLst>
              <a:ext uri="{FF2B5EF4-FFF2-40B4-BE49-F238E27FC236}">
                <a16:creationId xmlns:a16="http://schemas.microsoft.com/office/drawing/2014/main" id="{8B60C624-76C5-F1BC-1CB9-776B92E53C31}"/>
              </a:ext>
            </a:extLst>
          </p:cNvPr>
          <p:cNvPicPr>
            <a:picLocks noChangeAspect="1"/>
          </p:cNvPicPr>
          <p:nvPr/>
        </p:nvPicPr>
        <p:blipFill>
          <a:blip r:embed="rId4"/>
          <a:stretch>
            <a:fillRect/>
          </a:stretch>
        </p:blipFill>
        <p:spPr>
          <a:xfrm>
            <a:off x="8646038" y="3022767"/>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32843" y="1339979"/>
            <a:ext cx="1926810"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bland</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17936" y="4238062"/>
            <a:ext cx="7069384"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describe someone or something as bland, you mean that they are rather dull and unexciting.</a:t>
            </a:r>
          </a:p>
        </p:txBody>
      </p:sp>
      <p:sp>
        <p:nvSpPr>
          <p:cNvPr id="155" name="The was a tear in Freddie’s new school jumper."/>
          <p:cNvSpPr txBox="1"/>
          <p:nvPr/>
        </p:nvSpPr>
        <p:spPr>
          <a:xfrm>
            <a:off x="0" y="669775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soup from the school canteen tasted </a:t>
            </a:r>
            <a:r>
              <a:rPr lang="en-GB" b="1" dirty="0"/>
              <a:t>bland</a:t>
            </a:r>
            <a:r>
              <a:rPr lang="en-GB" dirty="0"/>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bland)</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569997831"/>
              </p:ext>
            </p:extLst>
          </p:nvPr>
        </p:nvGraphicFramePr>
        <p:xfrm>
          <a:off x="5110" y="771012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insipid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a:t>
                      </a:r>
                      <a:r>
                        <a:rPr lang="en-GB" sz="2600" dirty="0" err="1">
                          <a:latin typeface="Gill Sans MT" panose="020B0502020104020203" pitchFamily="34" charset="77"/>
                        </a:rPr>
                        <a:t>ly</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mildly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tame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exciting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too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AC023128-7067-DE65-E531-0AB8FDF23217}"/>
              </a:ext>
            </a:extLst>
          </p:cNvPr>
          <p:cNvPicPr>
            <a:picLocks noChangeAspect="1"/>
          </p:cNvPicPr>
          <p:nvPr/>
        </p:nvPicPr>
        <p:blipFill>
          <a:blip r:embed="rId4"/>
          <a:stretch>
            <a:fillRect/>
          </a:stretch>
        </p:blipFill>
        <p:spPr>
          <a:xfrm>
            <a:off x="8097076" y="2940330"/>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15006" y="1309202"/>
            <a:ext cx="318837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cerulean</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(adjective)</a:t>
            </a:r>
            <a:endParaRPr dirty="0">
              <a:latin typeface="Gill Sans MT" panose="020B0502020104020203" pitchFamily="34" charset="77"/>
            </a:endParaRPr>
          </a:p>
        </p:txBody>
      </p:sp>
      <p:sp>
        <p:nvSpPr>
          <p:cNvPr id="155" name="The was a tear in Freddie’s new school jumper."/>
          <p:cNvSpPr txBox="1"/>
          <p:nvPr/>
        </p:nvSpPr>
        <p:spPr>
          <a:xfrm>
            <a:off x="0" y="670731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clouds outside the classroom were </a:t>
            </a:r>
            <a:r>
              <a:rPr lang="en-GB" b="1" dirty="0">
                <a:latin typeface="Gill Sans MT" panose="020B0502020104020203" pitchFamily="34" charset="77"/>
              </a:rPr>
              <a:t>cerulean</a:t>
            </a:r>
            <a:r>
              <a:rPr lang="en-GB" dirty="0">
                <a:latin typeface="Gill Sans MT" panose="020B0502020104020203" pitchFamily="34" charset="77"/>
              </a:rPr>
              <a:t>.</a:t>
            </a:r>
            <a:r>
              <a:rPr lang="en-GB" dirty="0"/>
              <a:t> </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a:t>
            </a:r>
            <a:r>
              <a:rPr lang="en-GB" dirty="0" err="1">
                <a:latin typeface="Gill Sans MT" panose="020B0502020104020203" pitchFamily="34" charset="77"/>
              </a:rPr>
              <a:t>ce</a:t>
            </a:r>
            <a:r>
              <a:rPr lang="en-GB" dirty="0">
                <a:latin typeface="Gill Sans MT" panose="020B0502020104020203" pitchFamily="34" charset="77"/>
              </a:rPr>
              <a:t>-</a:t>
            </a:r>
            <a:r>
              <a:rPr lang="en-GB" dirty="0" err="1">
                <a:latin typeface="Gill Sans MT" panose="020B0502020104020203" pitchFamily="34" charset="77"/>
              </a:rPr>
              <a:t>ru</a:t>
            </a:r>
            <a:r>
              <a:rPr lang="en-GB" dirty="0">
                <a:latin typeface="Gill Sans MT" panose="020B0502020104020203" pitchFamily="34" charset="77"/>
              </a:rPr>
              <a:t>-le-an)</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432666870"/>
              </p:ext>
            </p:extLst>
          </p:nvPr>
        </p:nvGraphicFramePr>
        <p:xfrm>
          <a:off x="5110" y="771012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azure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cobalt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vibrant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814372" y="266377"/>
            <a:ext cx="10881184"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5" name="TextBox 4">
            <a:extLst>
              <a:ext uri="{FF2B5EF4-FFF2-40B4-BE49-F238E27FC236}">
                <a16:creationId xmlns:a16="http://schemas.microsoft.com/office/drawing/2014/main" id="{24452373-441E-F593-B6B4-76A09EB52A87}"/>
              </a:ext>
            </a:extLst>
          </p:cNvPr>
          <p:cNvSpPr txBox="1"/>
          <p:nvPr/>
        </p:nvSpPr>
        <p:spPr>
          <a:xfrm>
            <a:off x="620118" y="4896511"/>
            <a:ext cx="6527132"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 A deep blue colour.</a:t>
            </a:r>
          </a:p>
        </p:txBody>
      </p:sp>
      <p:pic>
        <p:nvPicPr>
          <p:cNvPr id="6" name="Picture 5">
            <a:extLst>
              <a:ext uri="{FF2B5EF4-FFF2-40B4-BE49-F238E27FC236}">
                <a16:creationId xmlns:a16="http://schemas.microsoft.com/office/drawing/2014/main" id="{CDC64D2D-74BC-2A2A-C60B-2AE5762E0EDC}"/>
              </a:ext>
            </a:extLst>
          </p:cNvPr>
          <p:cNvPicPr>
            <a:picLocks noChangeAspect="1"/>
          </p:cNvPicPr>
          <p:nvPr/>
        </p:nvPicPr>
        <p:blipFill>
          <a:blip r:embed="rId4"/>
          <a:stretch>
            <a:fillRect/>
          </a:stretch>
        </p:blipFill>
        <p:spPr>
          <a:xfrm>
            <a:off x="8714968" y="2845797"/>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50137" y="1304757"/>
            <a:ext cx="281327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deprive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66810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Ms Lee did not want to </a:t>
            </a:r>
            <a:r>
              <a:rPr lang="en-GB" b="1" dirty="0"/>
              <a:t>deprive</a:t>
            </a:r>
            <a:r>
              <a:rPr lang="en-GB" dirty="0"/>
              <a:t> the class of their playtime.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86261" y="2165061"/>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de-</a:t>
            </a:r>
            <a:r>
              <a:rPr lang="en-GB" dirty="0" err="1">
                <a:latin typeface="Gill Sans MT" panose="020B0502020104020203" pitchFamily="34" charset="77"/>
              </a:rPr>
              <a:t>prive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53358930"/>
              </p:ext>
            </p:extLst>
          </p:nvPr>
        </p:nvGraphicFramePr>
        <p:xfrm>
          <a:off x="5110" y="7691359"/>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rob</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cruelly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strip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supply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arrive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unfairly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3AC8A135-D086-3153-77AD-98B34A88836B}"/>
              </a:ext>
            </a:extLst>
          </p:cNvPr>
          <p:cNvSpPr txBox="1"/>
          <p:nvPr/>
        </p:nvSpPr>
        <p:spPr>
          <a:xfrm>
            <a:off x="1066288" y="4116017"/>
            <a:ext cx="6334002"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200" b="0" i="0" u="none" strike="noStrike" cap="none" spc="0" normalizeH="0" baseline="0" dirty="0">
                <a:ln>
                  <a:noFill/>
                </a:ln>
                <a:solidFill>
                  <a:srgbClr val="000000"/>
                </a:solidFill>
                <a:effectLst/>
                <a:uFillTx/>
                <a:latin typeface="Gill Sans MT" panose="020B0502020104020203" pitchFamily="34" charset="77"/>
                <a:sym typeface="Helvetica Light"/>
              </a:rPr>
              <a:t>If you deprive someone of something that they want or need, you take it away from them, or you prevent them from having it.</a:t>
            </a:r>
          </a:p>
        </p:txBody>
      </p:sp>
      <p:pic>
        <p:nvPicPr>
          <p:cNvPr id="4" name="Picture 3">
            <a:extLst>
              <a:ext uri="{FF2B5EF4-FFF2-40B4-BE49-F238E27FC236}">
                <a16:creationId xmlns:a16="http://schemas.microsoft.com/office/drawing/2014/main" id="{F6439D84-86BF-0638-7E53-73C57BF6C549}"/>
              </a:ext>
            </a:extLst>
          </p:cNvPr>
          <p:cNvPicPr>
            <a:picLocks noChangeAspect="1"/>
          </p:cNvPicPr>
          <p:nvPr/>
        </p:nvPicPr>
        <p:blipFill>
          <a:blip r:embed="rId4"/>
          <a:stretch>
            <a:fillRect/>
          </a:stretch>
        </p:blipFill>
        <p:spPr>
          <a:xfrm>
            <a:off x="8314093" y="2598123"/>
            <a:ext cx="3716249" cy="3716249"/>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4" y="281765"/>
            <a:ext cx="1057982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20545" y="1339979"/>
            <a:ext cx="2377254"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delight</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42257" y="4626742"/>
            <a:ext cx="6707158" cy="10874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Delight is a feeling of very great pleasure.</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Tim showed </a:t>
            </a:r>
            <a:r>
              <a:rPr lang="en-GB" b="1" dirty="0"/>
              <a:t>delight</a:t>
            </a:r>
            <a:r>
              <a:rPr lang="en-GB" dirty="0"/>
              <a:t> when he received his test results.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de-light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61555643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glee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sadness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sheer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joy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sorrow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ful</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great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B107DBBB-576E-4D30-579F-EE49F27923B0}"/>
              </a:ext>
            </a:extLst>
          </p:cNvPr>
          <p:cNvPicPr>
            <a:picLocks noChangeAspect="1"/>
          </p:cNvPicPr>
          <p:nvPr/>
        </p:nvPicPr>
        <p:blipFill>
          <a:blip r:embed="rId4"/>
          <a:stretch>
            <a:fillRect/>
          </a:stretch>
        </p:blipFill>
        <p:spPr>
          <a:xfrm>
            <a:off x="8451283" y="2768080"/>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394564674"/>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dangle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dunk</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doze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plod</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775979280"/>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direct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deprive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bland</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delight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1493646335"/>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dangle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doze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dunk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plod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waddle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654462388"/>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When you ***, you sleep lightly or for a short period, especially during the daytime.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someone ***, they walk slowly and heavily.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something *** from somewhere or if you dangle it somewhere, it hangs or swings loosely.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i="0" u="none" strike="noStrike" cap="none" spc="0" normalizeH="0" baseline="0" dirty="0">
                          <a:ln>
                            <a:noFill/>
                          </a:ln>
                          <a:solidFill>
                            <a:srgbClr val="000000"/>
                          </a:solidFill>
                          <a:effectLst/>
                          <a:uFillTx/>
                          <a:latin typeface="Gill Sans MT" panose="020B0502020104020203" pitchFamily="34" charset="77"/>
                          <a:sym typeface="Helvetica Light"/>
                        </a:rPr>
                        <a:t>To *** somewhere means to walk there with short, quick steps, swinging slightly from side to side.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 something in a liquid, you put it in the liquid, especially for a particular purpose and for a short time.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FE7844C4-8578-DE2E-3223-437BC0089031}"/>
              </a:ext>
            </a:extLst>
          </p:cNvPr>
          <p:cNvPicPr>
            <a:picLocks noChangeAspect="1"/>
          </p:cNvPicPr>
          <p:nvPr/>
        </p:nvPicPr>
        <p:blipFill>
          <a:blip r:embed="rId5"/>
          <a:stretch>
            <a:fillRect/>
          </a:stretch>
        </p:blipFill>
        <p:spPr>
          <a:xfrm>
            <a:off x="10990538" y="5316214"/>
            <a:ext cx="988349" cy="988349"/>
          </a:xfrm>
          <a:prstGeom prst="rect">
            <a:avLst/>
          </a:prstGeom>
        </p:spPr>
      </p:pic>
      <p:pic>
        <p:nvPicPr>
          <p:cNvPr id="3" name="Picture 2">
            <a:extLst>
              <a:ext uri="{FF2B5EF4-FFF2-40B4-BE49-F238E27FC236}">
                <a16:creationId xmlns:a16="http://schemas.microsoft.com/office/drawing/2014/main" id="{BB15B2B5-3B0D-EE51-F7A5-0DF9E8274D7F}"/>
              </a:ext>
            </a:extLst>
          </p:cNvPr>
          <p:cNvPicPr>
            <a:picLocks noChangeAspect="1"/>
          </p:cNvPicPr>
          <p:nvPr/>
        </p:nvPicPr>
        <p:blipFill>
          <a:blip r:embed="rId6"/>
          <a:stretch>
            <a:fillRect/>
          </a:stretch>
        </p:blipFill>
        <p:spPr>
          <a:xfrm>
            <a:off x="11016480" y="2663177"/>
            <a:ext cx="933589" cy="933589"/>
          </a:xfrm>
          <a:prstGeom prst="rect">
            <a:avLst/>
          </a:prstGeom>
        </p:spPr>
      </p:pic>
      <p:pic>
        <p:nvPicPr>
          <p:cNvPr id="5" name="Picture 4">
            <a:extLst>
              <a:ext uri="{FF2B5EF4-FFF2-40B4-BE49-F238E27FC236}">
                <a16:creationId xmlns:a16="http://schemas.microsoft.com/office/drawing/2014/main" id="{3DBF5267-9E32-D76D-5F2D-1C69BA349B65}"/>
              </a:ext>
            </a:extLst>
          </p:cNvPr>
          <p:cNvPicPr>
            <a:picLocks noChangeAspect="1"/>
          </p:cNvPicPr>
          <p:nvPr/>
        </p:nvPicPr>
        <p:blipFill>
          <a:blip r:embed="rId7"/>
          <a:stretch>
            <a:fillRect/>
          </a:stretch>
        </p:blipFill>
        <p:spPr>
          <a:xfrm>
            <a:off x="10990538" y="7733787"/>
            <a:ext cx="1026615" cy="1026615"/>
          </a:xfrm>
          <a:prstGeom prst="rect">
            <a:avLst/>
          </a:prstGeom>
        </p:spPr>
      </p:pic>
      <p:pic>
        <p:nvPicPr>
          <p:cNvPr id="6" name="Picture 5">
            <a:extLst>
              <a:ext uri="{FF2B5EF4-FFF2-40B4-BE49-F238E27FC236}">
                <a16:creationId xmlns:a16="http://schemas.microsoft.com/office/drawing/2014/main" id="{1F3D3824-FDF6-6BC0-132C-F2BEEE18ECF4}"/>
              </a:ext>
            </a:extLst>
          </p:cNvPr>
          <p:cNvPicPr>
            <a:picLocks noChangeAspect="1"/>
          </p:cNvPicPr>
          <p:nvPr/>
        </p:nvPicPr>
        <p:blipFill>
          <a:blip r:embed="rId8"/>
          <a:stretch>
            <a:fillRect/>
          </a:stretch>
        </p:blipFill>
        <p:spPr>
          <a:xfrm>
            <a:off x="10961719" y="3888451"/>
            <a:ext cx="988349" cy="988349"/>
          </a:xfrm>
          <a:prstGeom prst="rect">
            <a:avLst/>
          </a:prstGeom>
        </p:spPr>
      </p:pic>
      <p:pic>
        <p:nvPicPr>
          <p:cNvPr id="7" name="Picture 6">
            <a:extLst>
              <a:ext uri="{FF2B5EF4-FFF2-40B4-BE49-F238E27FC236}">
                <a16:creationId xmlns:a16="http://schemas.microsoft.com/office/drawing/2014/main" id="{0B621125-E7AF-4D42-E394-E9B73604B80A}"/>
              </a:ext>
            </a:extLst>
          </p:cNvPr>
          <p:cNvPicPr>
            <a:picLocks noChangeAspect="1"/>
          </p:cNvPicPr>
          <p:nvPr/>
        </p:nvPicPr>
        <p:blipFill>
          <a:blip r:embed="rId9"/>
          <a:stretch>
            <a:fillRect/>
          </a:stretch>
        </p:blipFill>
        <p:spPr>
          <a:xfrm>
            <a:off x="11047473" y="6616323"/>
            <a:ext cx="791535" cy="791535"/>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1223013165"/>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direct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bland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cerulean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deprive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delight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799143862"/>
              </p:ext>
            </p:extLst>
          </p:nvPr>
        </p:nvGraphicFramePr>
        <p:xfrm>
          <a:off x="5307795" y="1251704"/>
          <a:ext cx="4947829" cy="7695072"/>
        </p:xfrm>
        <a:graphic>
          <a:graphicData uri="http://schemas.openxmlformats.org/drawingml/2006/table">
            <a:tbl>
              <a:tblPr firstRow="1" bandRow="1">
                <a:tableStyleId>{5940675A-B579-460E-94D1-54222C63F5DA}</a:tableStyleId>
              </a:tblPr>
              <a:tblGrid>
                <a:gridCol w="4947829">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 is a feeling of very great pleasure.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 A deep blue colour.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someone of something that they want or need, you take it away from them, or you prevent them from having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 means moving towards a place or object, without changing direction and without stopping, for example in a journey.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describe someone or something </a:t>
                      </a:r>
                      <a:r>
                        <a:rPr lang="en-GB" sz="2000">
                          <a:latin typeface="Gill Sans MT" panose="020B0502020104020203" pitchFamily="34" charset="77"/>
                        </a:rPr>
                        <a:t>as ***, </a:t>
                      </a:r>
                      <a:r>
                        <a:rPr lang="en-GB" sz="2000" dirty="0">
                          <a:latin typeface="Gill Sans MT" panose="020B0502020104020203" pitchFamily="34" charset="77"/>
                        </a:rPr>
                        <a:t>you mean that they are rather dull and unexciting.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B1B50A10-3B05-4759-585E-9FC50D82CEA1}"/>
              </a:ext>
            </a:extLst>
          </p:cNvPr>
          <p:cNvPicPr>
            <a:picLocks noChangeAspect="1"/>
          </p:cNvPicPr>
          <p:nvPr/>
        </p:nvPicPr>
        <p:blipFill>
          <a:blip r:embed="rId5"/>
          <a:stretch>
            <a:fillRect/>
          </a:stretch>
        </p:blipFill>
        <p:spPr>
          <a:xfrm>
            <a:off x="11126792" y="6553562"/>
            <a:ext cx="1103969" cy="1103969"/>
          </a:xfrm>
          <a:prstGeom prst="rect">
            <a:avLst/>
          </a:prstGeom>
        </p:spPr>
      </p:pic>
      <p:pic>
        <p:nvPicPr>
          <p:cNvPr id="3" name="Picture 2">
            <a:extLst>
              <a:ext uri="{FF2B5EF4-FFF2-40B4-BE49-F238E27FC236}">
                <a16:creationId xmlns:a16="http://schemas.microsoft.com/office/drawing/2014/main" id="{81D23C6A-8EA2-7578-8A3D-E4ADFE13086B}"/>
              </a:ext>
            </a:extLst>
          </p:cNvPr>
          <p:cNvPicPr>
            <a:picLocks noChangeAspect="1"/>
          </p:cNvPicPr>
          <p:nvPr/>
        </p:nvPicPr>
        <p:blipFill>
          <a:blip r:embed="rId6"/>
          <a:stretch>
            <a:fillRect/>
          </a:stretch>
        </p:blipFill>
        <p:spPr>
          <a:xfrm>
            <a:off x="11077202" y="7709059"/>
            <a:ext cx="933589" cy="933589"/>
          </a:xfrm>
          <a:prstGeom prst="rect">
            <a:avLst/>
          </a:prstGeom>
        </p:spPr>
      </p:pic>
      <p:pic>
        <p:nvPicPr>
          <p:cNvPr id="6" name="Picture 5">
            <a:extLst>
              <a:ext uri="{FF2B5EF4-FFF2-40B4-BE49-F238E27FC236}">
                <a16:creationId xmlns:a16="http://schemas.microsoft.com/office/drawing/2014/main" id="{96EF33E5-51D6-299B-B278-36AD64841AF3}"/>
              </a:ext>
            </a:extLst>
          </p:cNvPr>
          <p:cNvPicPr>
            <a:picLocks noChangeAspect="1"/>
          </p:cNvPicPr>
          <p:nvPr/>
        </p:nvPicPr>
        <p:blipFill>
          <a:blip r:embed="rId7"/>
          <a:stretch>
            <a:fillRect/>
          </a:stretch>
        </p:blipFill>
        <p:spPr>
          <a:xfrm>
            <a:off x="11126792" y="3937970"/>
            <a:ext cx="938028" cy="938028"/>
          </a:xfrm>
          <a:prstGeom prst="rect">
            <a:avLst/>
          </a:prstGeom>
        </p:spPr>
      </p:pic>
      <p:pic>
        <p:nvPicPr>
          <p:cNvPr id="7" name="Picture 6">
            <a:extLst>
              <a:ext uri="{FF2B5EF4-FFF2-40B4-BE49-F238E27FC236}">
                <a16:creationId xmlns:a16="http://schemas.microsoft.com/office/drawing/2014/main" id="{1590F3F9-3366-4DF5-92AA-6F49455786B5}"/>
              </a:ext>
            </a:extLst>
          </p:cNvPr>
          <p:cNvPicPr>
            <a:picLocks noChangeAspect="1"/>
          </p:cNvPicPr>
          <p:nvPr/>
        </p:nvPicPr>
        <p:blipFill>
          <a:blip r:embed="rId8"/>
          <a:stretch>
            <a:fillRect/>
          </a:stretch>
        </p:blipFill>
        <p:spPr>
          <a:xfrm>
            <a:off x="10974918" y="5216317"/>
            <a:ext cx="953140" cy="953140"/>
          </a:xfrm>
          <a:prstGeom prst="rect">
            <a:avLst/>
          </a:prstGeom>
        </p:spPr>
      </p:pic>
      <p:pic>
        <p:nvPicPr>
          <p:cNvPr id="8" name="Picture 7">
            <a:extLst>
              <a:ext uri="{FF2B5EF4-FFF2-40B4-BE49-F238E27FC236}">
                <a16:creationId xmlns:a16="http://schemas.microsoft.com/office/drawing/2014/main" id="{AFDEBE87-7745-3ABE-9DE6-F9923918E27C}"/>
              </a:ext>
            </a:extLst>
          </p:cNvPr>
          <p:cNvPicPr>
            <a:picLocks noChangeAspect="1"/>
          </p:cNvPicPr>
          <p:nvPr/>
        </p:nvPicPr>
        <p:blipFill>
          <a:blip r:embed="rId9"/>
          <a:stretch>
            <a:fillRect/>
          </a:stretch>
        </p:blipFill>
        <p:spPr>
          <a:xfrm>
            <a:off x="11026299" y="2577192"/>
            <a:ext cx="883879" cy="883879"/>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3157882" y="4021403"/>
            <a:ext cx="1487588"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doze</a:t>
            </a:r>
            <a:endParaRPr dirty="0">
              <a:latin typeface="Gill Sans MT" panose="020B0502020104020203" pitchFamily="34" charset="77"/>
            </a:endParaRPr>
          </a:p>
        </p:txBody>
      </p:sp>
      <p:sp>
        <p:nvSpPr>
          <p:cNvPr id="135" name="spare"/>
          <p:cNvSpPr txBox="1"/>
          <p:nvPr/>
        </p:nvSpPr>
        <p:spPr>
          <a:xfrm>
            <a:off x="3141851" y="4857999"/>
            <a:ext cx="1519647"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dunk</a:t>
            </a:r>
            <a:endParaRPr b="1" dirty="0">
              <a:latin typeface="Gill Sans MT" panose="020B0502020104020203" pitchFamily="34" charset="77"/>
              <a:sym typeface="American Typewriter"/>
            </a:endParaRPr>
          </a:p>
        </p:txBody>
      </p:sp>
      <p:sp>
        <p:nvSpPr>
          <p:cNvPr id="136" name="chipped"/>
          <p:cNvSpPr txBox="1"/>
          <p:nvPr/>
        </p:nvSpPr>
        <p:spPr>
          <a:xfrm>
            <a:off x="3225211" y="5712238"/>
            <a:ext cx="1352935"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plod</a:t>
            </a:r>
            <a:endParaRPr dirty="0">
              <a:latin typeface="Gill Sans MT" panose="020B0502020104020203" pitchFamily="34" charset="77"/>
            </a:endParaRPr>
          </a:p>
        </p:txBody>
      </p:sp>
      <p:sp>
        <p:nvSpPr>
          <p:cNvPr id="137" name="lift"/>
          <p:cNvSpPr txBox="1"/>
          <p:nvPr/>
        </p:nvSpPr>
        <p:spPr>
          <a:xfrm>
            <a:off x="2731489" y="6647306"/>
            <a:ext cx="2135201"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waddle</a:t>
            </a:r>
            <a:endParaRPr dirty="0">
              <a:latin typeface="Gill Sans MT" panose="020B0502020104020203" pitchFamily="34" charset="77"/>
            </a:endParaRPr>
          </a:p>
        </p:txBody>
      </p:sp>
      <p:sp>
        <p:nvSpPr>
          <p:cNvPr id="138" name="mutter"/>
          <p:cNvSpPr txBox="1"/>
          <p:nvPr/>
        </p:nvSpPr>
        <p:spPr>
          <a:xfrm>
            <a:off x="8358533" y="3968985"/>
            <a:ext cx="1673535"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bland</a:t>
            </a:r>
            <a:endParaRPr b="1" dirty="0">
              <a:latin typeface="Gill Sans MT" panose="020B0502020104020203" pitchFamily="34" charset="77"/>
              <a:sym typeface="American Typewriter"/>
            </a:endParaRPr>
          </a:p>
        </p:txBody>
      </p:sp>
      <p:sp>
        <p:nvSpPr>
          <p:cNvPr id="139" name="unveil"/>
          <p:cNvSpPr txBox="1"/>
          <p:nvPr/>
        </p:nvSpPr>
        <p:spPr>
          <a:xfrm>
            <a:off x="8075318" y="5762838"/>
            <a:ext cx="2257028"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deprive</a:t>
            </a:r>
            <a:endParaRPr dirty="0">
              <a:latin typeface="Gill Sans MT" panose="020B0502020104020203" pitchFamily="34" charset="77"/>
              <a:sym typeface="American Typewriter"/>
            </a:endParaRPr>
          </a:p>
        </p:txBody>
      </p:sp>
      <p:sp>
        <p:nvSpPr>
          <p:cNvPr id="140" name="tolerate"/>
          <p:cNvSpPr txBox="1"/>
          <p:nvPr/>
        </p:nvSpPr>
        <p:spPr>
          <a:xfrm>
            <a:off x="8400060" y="3093860"/>
            <a:ext cx="1801776"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direct</a:t>
            </a:r>
            <a:endParaRPr dirty="0">
              <a:latin typeface="Gill Sans MT" panose="020B0502020104020203" pitchFamily="34" charset="77"/>
            </a:endParaRPr>
          </a:p>
        </p:txBody>
      </p:sp>
      <p:sp>
        <p:nvSpPr>
          <p:cNvPr id="141" name="fixation"/>
          <p:cNvSpPr txBox="1"/>
          <p:nvPr/>
        </p:nvSpPr>
        <p:spPr>
          <a:xfrm>
            <a:off x="7906486" y="4858000"/>
            <a:ext cx="2577630"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cerulean</a:t>
            </a:r>
            <a:endParaRPr dirty="0">
              <a:latin typeface="Gill Sans MT" panose="020B0502020104020203" pitchFamily="34" charset="77"/>
            </a:endParaRPr>
          </a:p>
        </p:txBody>
      </p:sp>
      <p:sp>
        <p:nvSpPr>
          <p:cNvPr id="142" name="rustle"/>
          <p:cNvSpPr txBox="1"/>
          <p:nvPr/>
        </p:nvSpPr>
        <p:spPr>
          <a:xfrm>
            <a:off x="8177464" y="6628256"/>
            <a:ext cx="2077492"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delight</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546924" y="3164758"/>
            <a:ext cx="2675845"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4800" b="1" i="0" u="none" strike="noStrike" dirty="0">
                <a:solidFill>
                  <a:srgbClr val="000000"/>
                </a:solidFill>
                <a:effectLst/>
                <a:latin typeface="Gill Sans MT" panose="020B0502020104020203" pitchFamily="34" charset="77"/>
              </a:rPr>
              <a:t>dangle</a:t>
            </a:r>
            <a:endPar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96389" y="0"/>
            <a:ext cx="795410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dangle</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76421" y="5459658"/>
            <a:ext cx="1024433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doze</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219D3508-6ACB-A2FF-AF9E-167028E6748F}"/>
              </a:ext>
            </a:extLst>
          </p:cNvPr>
          <p:cNvPicPr>
            <a:picLocks noChangeAspect="1"/>
          </p:cNvPicPr>
          <p:nvPr/>
        </p:nvPicPr>
        <p:blipFill>
          <a:blip r:embed="rId4"/>
          <a:stretch>
            <a:fillRect/>
          </a:stretch>
        </p:blipFill>
        <p:spPr>
          <a:xfrm>
            <a:off x="8857211" y="685828"/>
            <a:ext cx="3251200" cy="3251200"/>
          </a:xfrm>
          <a:prstGeom prst="rect">
            <a:avLst/>
          </a:prstGeom>
        </p:spPr>
      </p:pic>
      <p:pic>
        <p:nvPicPr>
          <p:cNvPr id="4" name="Picture 3">
            <a:extLst>
              <a:ext uri="{FF2B5EF4-FFF2-40B4-BE49-F238E27FC236}">
                <a16:creationId xmlns:a16="http://schemas.microsoft.com/office/drawing/2014/main" id="{98AE23FF-52BE-2801-004A-9ECD09C665FF}"/>
              </a:ext>
            </a:extLst>
          </p:cNvPr>
          <p:cNvPicPr>
            <a:picLocks noChangeAspect="1"/>
          </p:cNvPicPr>
          <p:nvPr/>
        </p:nvPicPr>
        <p:blipFill>
          <a:blip r:embed="rId5"/>
          <a:stretch>
            <a:fillRect/>
          </a:stretch>
        </p:blipFill>
        <p:spPr>
          <a:xfrm>
            <a:off x="1150821" y="5724319"/>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96377" y="272644"/>
            <a:ext cx="619881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dunk</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127365" y="4869257"/>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plod</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07458768-3008-1212-25A5-45226121B271}"/>
              </a:ext>
            </a:extLst>
          </p:cNvPr>
          <p:cNvPicPr>
            <a:picLocks noChangeAspect="1"/>
          </p:cNvPicPr>
          <p:nvPr/>
        </p:nvPicPr>
        <p:blipFill>
          <a:blip r:embed="rId4"/>
          <a:stretch>
            <a:fillRect/>
          </a:stretch>
        </p:blipFill>
        <p:spPr>
          <a:xfrm>
            <a:off x="8689194" y="613015"/>
            <a:ext cx="3251200" cy="3251200"/>
          </a:xfrm>
          <a:prstGeom prst="rect">
            <a:avLst/>
          </a:prstGeom>
        </p:spPr>
      </p:pic>
      <p:pic>
        <p:nvPicPr>
          <p:cNvPr id="4" name="Picture 3">
            <a:extLst>
              <a:ext uri="{FF2B5EF4-FFF2-40B4-BE49-F238E27FC236}">
                <a16:creationId xmlns:a16="http://schemas.microsoft.com/office/drawing/2014/main" id="{1D8D4659-A3BF-377C-324E-048F86BF7AFB}"/>
              </a:ext>
            </a:extLst>
          </p:cNvPr>
          <p:cNvPicPr>
            <a:picLocks noChangeAspect="1"/>
          </p:cNvPicPr>
          <p:nvPr/>
        </p:nvPicPr>
        <p:blipFill>
          <a:blip r:embed="rId5"/>
          <a:stretch>
            <a:fillRect/>
          </a:stretch>
        </p:blipFill>
        <p:spPr>
          <a:xfrm>
            <a:off x="1387635" y="5332858"/>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45168" y="594953"/>
            <a:ext cx="7412286"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waddle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411459" y="5287250"/>
            <a:ext cx="1234608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direct</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14B6E54D-C1CA-1C26-8F70-DAFE73D95E46}"/>
              </a:ext>
            </a:extLst>
          </p:cNvPr>
          <p:cNvPicPr>
            <a:picLocks noChangeAspect="1"/>
          </p:cNvPicPr>
          <p:nvPr/>
        </p:nvPicPr>
        <p:blipFill>
          <a:blip r:embed="rId4"/>
          <a:stretch>
            <a:fillRect/>
          </a:stretch>
        </p:blipFill>
        <p:spPr>
          <a:xfrm>
            <a:off x="9080622" y="594953"/>
            <a:ext cx="3251200" cy="3251200"/>
          </a:xfrm>
          <a:prstGeom prst="rect">
            <a:avLst/>
          </a:prstGeom>
        </p:spPr>
      </p:pic>
      <p:pic>
        <p:nvPicPr>
          <p:cNvPr id="4" name="Picture 3">
            <a:extLst>
              <a:ext uri="{FF2B5EF4-FFF2-40B4-BE49-F238E27FC236}">
                <a16:creationId xmlns:a16="http://schemas.microsoft.com/office/drawing/2014/main" id="{3197FD8B-B208-9C0F-8ABC-487A817AEE05}"/>
              </a:ext>
            </a:extLst>
          </p:cNvPr>
          <p:cNvPicPr>
            <a:picLocks noChangeAspect="1"/>
          </p:cNvPicPr>
          <p:nvPr/>
        </p:nvPicPr>
        <p:blipFill>
          <a:blip r:embed="rId5"/>
          <a:stretch>
            <a:fillRect/>
          </a:stretch>
        </p:blipFill>
        <p:spPr>
          <a:xfrm>
            <a:off x="568503" y="5724319"/>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11311" y="305549"/>
            <a:ext cx="671017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bland</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64801" y="6021350"/>
            <a:ext cx="9855034"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cerulean</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43EC4A2E-3F0A-AA22-8B0E-F01FBA8FF4B9}"/>
              </a:ext>
            </a:extLst>
          </p:cNvPr>
          <p:cNvPicPr>
            <a:picLocks noChangeAspect="1"/>
          </p:cNvPicPr>
          <p:nvPr/>
        </p:nvPicPr>
        <p:blipFill>
          <a:blip r:embed="rId4"/>
          <a:stretch>
            <a:fillRect/>
          </a:stretch>
        </p:blipFill>
        <p:spPr>
          <a:xfrm>
            <a:off x="8912636" y="602862"/>
            <a:ext cx="3251200" cy="3251200"/>
          </a:xfrm>
          <a:prstGeom prst="rect">
            <a:avLst/>
          </a:prstGeom>
        </p:spPr>
      </p:pic>
      <p:pic>
        <p:nvPicPr>
          <p:cNvPr id="4" name="Picture 3">
            <a:extLst>
              <a:ext uri="{FF2B5EF4-FFF2-40B4-BE49-F238E27FC236}">
                <a16:creationId xmlns:a16="http://schemas.microsoft.com/office/drawing/2014/main" id="{7C8C8275-867E-A5E9-0DB8-3ADE7B5AB493}"/>
              </a:ext>
            </a:extLst>
          </p:cNvPr>
          <p:cNvPicPr>
            <a:picLocks noChangeAspect="1"/>
          </p:cNvPicPr>
          <p:nvPr/>
        </p:nvPicPr>
        <p:blipFill>
          <a:blip r:embed="rId5"/>
          <a:stretch>
            <a:fillRect/>
          </a:stretch>
        </p:blipFill>
        <p:spPr>
          <a:xfrm>
            <a:off x="598763" y="5716329"/>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07533" y="-6032062"/>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83246" y="498063"/>
            <a:ext cx="1199989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deprive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58655" y="5690624"/>
            <a:ext cx="1028859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delight</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DA0E50E2-5B7B-C3E8-C675-C3A107E2B3EA}"/>
              </a:ext>
            </a:extLst>
          </p:cNvPr>
          <p:cNvPicPr>
            <a:picLocks noChangeAspect="1"/>
          </p:cNvPicPr>
          <p:nvPr/>
        </p:nvPicPr>
        <p:blipFill>
          <a:blip r:embed="rId4"/>
          <a:stretch>
            <a:fillRect/>
          </a:stretch>
        </p:blipFill>
        <p:spPr>
          <a:xfrm>
            <a:off x="9057608" y="651823"/>
            <a:ext cx="3251200" cy="3251200"/>
          </a:xfrm>
          <a:prstGeom prst="rect">
            <a:avLst/>
          </a:prstGeom>
        </p:spPr>
      </p:pic>
      <p:pic>
        <p:nvPicPr>
          <p:cNvPr id="4" name="Picture 3">
            <a:extLst>
              <a:ext uri="{FF2B5EF4-FFF2-40B4-BE49-F238E27FC236}">
                <a16:creationId xmlns:a16="http://schemas.microsoft.com/office/drawing/2014/main" id="{99BA3547-36B0-3285-6167-BA7D79963328}"/>
              </a:ext>
            </a:extLst>
          </p:cNvPr>
          <p:cNvPicPr>
            <a:picLocks noChangeAspect="1"/>
          </p:cNvPicPr>
          <p:nvPr/>
        </p:nvPicPr>
        <p:blipFill>
          <a:blip r:embed="rId5"/>
          <a:stretch>
            <a:fillRect/>
          </a:stretch>
        </p:blipFill>
        <p:spPr>
          <a:xfrm>
            <a:off x="703973" y="5735697"/>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958905" y="509816"/>
            <a:ext cx="8138446"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ea typeface="Ayuthaya" pitchFamily="2" charset="-34"/>
                <a:cs typeface="Futura Medium" panose="020B0602020204020303" pitchFamily="34" charset="-79"/>
              </a:rPr>
              <a:t>dangle</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26486" y="5573651"/>
            <a:ext cx="1024433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doze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42F4FA5D-8702-ACF2-5974-F969AC4AFE5B}"/>
              </a:ext>
            </a:extLst>
          </p:cNvPr>
          <p:cNvPicPr>
            <a:picLocks noChangeAspect="1"/>
          </p:cNvPicPr>
          <p:nvPr/>
        </p:nvPicPr>
        <p:blipFill>
          <a:blip r:embed="rId4"/>
          <a:stretch>
            <a:fillRect/>
          </a:stretch>
        </p:blipFill>
        <p:spPr>
          <a:xfrm>
            <a:off x="9250571" y="685828"/>
            <a:ext cx="3251200" cy="3251200"/>
          </a:xfrm>
          <a:prstGeom prst="rect">
            <a:avLst/>
          </a:prstGeom>
        </p:spPr>
      </p:pic>
      <p:pic>
        <p:nvPicPr>
          <p:cNvPr id="4" name="Picture 3">
            <a:extLst>
              <a:ext uri="{FF2B5EF4-FFF2-40B4-BE49-F238E27FC236}">
                <a16:creationId xmlns:a16="http://schemas.microsoft.com/office/drawing/2014/main" id="{EACAD96D-EB21-BC5A-8166-49FC93461CB6}"/>
              </a:ext>
            </a:extLst>
          </p:cNvPr>
          <p:cNvPicPr>
            <a:picLocks noChangeAspect="1"/>
          </p:cNvPicPr>
          <p:nvPr/>
        </p:nvPicPr>
        <p:blipFill>
          <a:blip r:embed="rId5"/>
          <a:stretch>
            <a:fillRect/>
          </a:stretch>
        </p:blipFill>
        <p:spPr>
          <a:xfrm>
            <a:off x="877886" y="5724319"/>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29765" y="495034"/>
            <a:ext cx="6815968"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dunk</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81350" y="5064860"/>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plod</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087A7618-CD97-3508-BD2A-039275C5A03E}"/>
              </a:ext>
            </a:extLst>
          </p:cNvPr>
          <p:cNvPicPr>
            <a:picLocks noChangeAspect="1"/>
          </p:cNvPicPr>
          <p:nvPr/>
        </p:nvPicPr>
        <p:blipFill>
          <a:blip r:embed="rId4"/>
          <a:stretch>
            <a:fillRect/>
          </a:stretch>
        </p:blipFill>
        <p:spPr>
          <a:xfrm>
            <a:off x="8689194" y="602862"/>
            <a:ext cx="3251200" cy="3251200"/>
          </a:xfrm>
          <a:prstGeom prst="rect">
            <a:avLst/>
          </a:prstGeom>
        </p:spPr>
      </p:pic>
      <p:pic>
        <p:nvPicPr>
          <p:cNvPr id="4" name="Picture 3">
            <a:extLst>
              <a:ext uri="{FF2B5EF4-FFF2-40B4-BE49-F238E27FC236}">
                <a16:creationId xmlns:a16="http://schemas.microsoft.com/office/drawing/2014/main" id="{483FED0E-836B-7BF3-65C6-A2B26116E1C6}"/>
              </a:ext>
            </a:extLst>
          </p:cNvPr>
          <p:cNvPicPr>
            <a:picLocks noChangeAspect="1"/>
          </p:cNvPicPr>
          <p:nvPr/>
        </p:nvPicPr>
        <p:blipFill>
          <a:blip r:embed="rId5"/>
          <a:stretch>
            <a:fillRect/>
          </a:stretch>
        </p:blipFill>
        <p:spPr>
          <a:xfrm>
            <a:off x="905237" y="5398369"/>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18480" y="955950"/>
            <a:ext cx="7287251"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waddle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411459" y="5524362"/>
            <a:ext cx="1234608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direct</a:t>
            </a:r>
            <a:endParaRPr sz="23900" dirty="0">
              <a:latin typeface="Futura Medium" panose="020B0602020204020303" pitchFamily="34" charset="-79"/>
              <a:cs typeface="Futura Medium" panose="020B0602020204020303" pitchFamily="34" charset="-79"/>
            </a:endParaRPr>
          </a:p>
        </p:txBody>
      </p:sp>
      <p:sp>
        <p:nvSpPr>
          <p:cNvPr id="5" name="TextBox 4">
            <a:extLst>
              <a:ext uri="{FF2B5EF4-FFF2-40B4-BE49-F238E27FC236}">
                <a16:creationId xmlns:a16="http://schemas.microsoft.com/office/drawing/2014/main" id="{AC51DBDD-6E1E-9CB0-11B3-6AC6404BFAF9}"/>
              </a:ext>
            </a:extLst>
          </p:cNvPr>
          <p:cNvSpPr txBox="1"/>
          <p:nvPr/>
        </p:nvSpPr>
        <p:spPr>
          <a:xfrm>
            <a:off x="5553605" y="-1513628"/>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Helvetica Light"/>
            </a:endParaRPr>
          </a:p>
        </p:txBody>
      </p:sp>
      <p:pic>
        <p:nvPicPr>
          <p:cNvPr id="2" name="Picture 1">
            <a:extLst>
              <a:ext uri="{FF2B5EF4-FFF2-40B4-BE49-F238E27FC236}">
                <a16:creationId xmlns:a16="http://schemas.microsoft.com/office/drawing/2014/main" id="{8CE1D522-59D2-81BB-542C-9A195B0B7CD4}"/>
              </a:ext>
            </a:extLst>
          </p:cNvPr>
          <p:cNvPicPr>
            <a:picLocks noChangeAspect="1"/>
          </p:cNvPicPr>
          <p:nvPr/>
        </p:nvPicPr>
        <p:blipFill>
          <a:blip r:embed="rId4"/>
          <a:stretch>
            <a:fillRect/>
          </a:stretch>
        </p:blipFill>
        <p:spPr>
          <a:xfrm>
            <a:off x="8938438" y="598380"/>
            <a:ext cx="3251200" cy="3251200"/>
          </a:xfrm>
          <a:prstGeom prst="rect">
            <a:avLst/>
          </a:prstGeom>
        </p:spPr>
      </p:pic>
      <p:pic>
        <p:nvPicPr>
          <p:cNvPr id="4" name="Picture 3">
            <a:extLst>
              <a:ext uri="{FF2B5EF4-FFF2-40B4-BE49-F238E27FC236}">
                <a16:creationId xmlns:a16="http://schemas.microsoft.com/office/drawing/2014/main" id="{87567C05-65A4-5C66-CCFA-33E99175000D}"/>
              </a:ext>
            </a:extLst>
          </p:cNvPr>
          <p:cNvPicPr>
            <a:picLocks noChangeAspect="1"/>
          </p:cNvPicPr>
          <p:nvPr/>
        </p:nvPicPr>
        <p:blipFill>
          <a:blip r:embed="rId5"/>
          <a:stretch>
            <a:fillRect/>
          </a:stretch>
        </p:blipFill>
        <p:spPr>
          <a:xfrm>
            <a:off x="466903" y="5789023"/>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544294" y="2334468"/>
            <a:ext cx="198772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dangle</a:t>
            </a:r>
            <a:r>
              <a:rPr lang="en-GB" b="1" dirty="0">
                <a:latin typeface="Gill Sans MT" panose="020B0502020104020203" pitchFamily="34" charset="77"/>
                <a:sym typeface="American Typewriter"/>
              </a:rPr>
              <a:t>	</a:t>
            </a:r>
            <a:endParaRPr b="1" dirty="0">
              <a:latin typeface="Gill Sans MT" panose="020B0502020104020203" pitchFamily="34" charset="77"/>
              <a:sym typeface="American Typewriter"/>
            </a:endParaRPr>
          </a:p>
        </p:txBody>
      </p:sp>
      <p:sp>
        <p:nvSpPr>
          <p:cNvPr id="134" name="office"/>
          <p:cNvSpPr txBox="1"/>
          <p:nvPr/>
        </p:nvSpPr>
        <p:spPr>
          <a:xfrm>
            <a:off x="5816999" y="3191113"/>
            <a:ext cx="1487588"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doze</a:t>
            </a:r>
            <a:endParaRPr dirty="0">
              <a:latin typeface="Gill Sans MT" panose="020B0502020104020203" pitchFamily="34" charset="77"/>
            </a:endParaRPr>
          </a:p>
        </p:txBody>
      </p:sp>
      <p:sp>
        <p:nvSpPr>
          <p:cNvPr id="135" name="spare"/>
          <p:cNvSpPr txBox="1"/>
          <p:nvPr/>
        </p:nvSpPr>
        <p:spPr>
          <a:xfrm>
            <a:off x="5800957" y="4040712"/>
            <a:ext cx="1519647"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dunk</a:t>
            </a:r>
            <a:endParaRPr b="1" dirty="0">
              <a:latin typeface="Gill Sans MT" panose="020B0502020104020203" pitchFamily="34" charset="77"/>
              <a:sym typeface="American Typewriter"/>
            </a:endParaRPr>
          </a:p>
        </p:txBody>
      </p:sp>
      <p:sp>
        <p:nvSpPr>
          <p:cNvPr id="136" name="chipped"/>
          <p:cNvSpPr txBox="1"/>
          <p:nvPr/>
        </p:nvSpPr>
        <p:spPr>
          <a:xfrm>
            <a:off x="5884322" y="4966512"/>
            <a:ext cx="1352935"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plod</a:t>
            </a:r>
            <a:endParaRPr dirty="0">
              <a:latin typeface="Gill Sans MT" panose="020B0502020104020203" pitchFamily="34" charset="77"/>
            </a:endParaRPr>
          </a:p>
        </p:txBody>
      </p:sp>
      <p:sp>
        <p:nvSpPr>
          <p:cNvPr id="137" name="lift"/>
          <p:cNvSpPr txBox="1"/>
          <p:nvPr/>
        </p:nvSpPr>
        <p:spPr>
          <a:xfrm>
            <a:off x="5493192" y="5837064"/>
            <a:ext cx="2135201"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waddle</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0" y="769884"/>
            <a:ext cx="9855034"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bland</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68180" y="6021350"/>
            <a:ext cx="9855034"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cerulean</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A0819878-21E6-37EA-C443-B641B5770CC7}"/>
              </a:ext>
            </a:extLst>
          </p:cNvPr>
          <p:cNvPicPr>
            <a:picLocks noChangeAspect="1"/>
          </p:cNvPicPr>
          <p:nvPr/>
        </p:nvPicPr>
        <p:blipFill>
          <a:blip r:embed="rId4"/>
          <a:stretch>
            <a:fillRect/>
          </a:stretch>
        </p:blipFill>
        <p:spPr>
          <a:xfrm>
            <a:off x="8603629" y="602862"/>
            <a:ext cx="3251200" cy="3251200"/>
          </a:xfrm>
          <a:prstGeom prst="rect">
            <a:avLst/>
          </a:prstGeom>
        </p:spPr>
      </p:pic>
      <p:pic>
        <p:nvPicPr>
          <p:cNvPr id="4" name="Picture 3">
            <a:extLst>
              <a:ext uri="{FF2B5EF4-FFF2-40B4-BE49-F238E27FC236}">
                <a16:creationId xmlns:a16="http://schemas.microsoft.com/office/drawing/2014/main" id="{47C179BE-0291-2E09-8745-A8D29C7941DD}"/>
              </a:ext>
            </a:extLst>
          </p:cNvPr>
          <p:cNvPicPr>
            <a:picLocks noChangeAspect="1"/>
          </p:cNvPicPr>
          <p:nvPr/>
        </p:nvPicPr>
        <p:blipFill>
          <a:blip r:embed="rId5"/>
          <a:stretch>
            <a:fillRect/>
          </a:stretch>
        </p:blipFill>
        <p:spPr>
          <a:xfrm>
            <a:off x="401291" y="5724319"/>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9181748" y="-6298711"/>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09792" y="860499"/>
            <a:ext cx="11999897"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deprive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84217" y="5728132"/>
            <a:ext cx="10288591"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delight</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863DF2D7-762F-42A2-2D1E-049192392707}"/>
              </a:ext>
            </a:extLst>
          </p:cNvPr>
          <p:cNvPicPr>
            <a:picLocks noChangeAspect="1"/>
          </p:cNvPicPr>
          <p:nvPr/>
        </p:nvPicPr>
        <p:blipFill>
          <a:blip r:embed="rId4"/>
          <a:stretch>
            <a:fillRect/>
          </a:stretch>
        </p:blipFill>
        <p:spPr>
          <a:xfrm>
            <a:off x="9057608" y="685828"/>
            <a:ext cx="3251200" cy="3251200"/>
          </a:xfrm>
          <a:prstGeom prst="rect">
            <a:avLst/>
          </a:prstGeom>
        </p:spPr>
      </p:pic>
      <p:pic>
        <p:nvPicPr>
          <p:cNvPr id="4" name="Picture 3">
            <a:extLst>
              <a:ext uri="{FF2B5EF4-FFF2-40B4-BE49-F238E27FC236}">
                <a16:creationId xmlns:a16="http://schemas.microsoft.com/office/drawing/2014/main" id="{D95E4B86-EAC8-B24F-B9C8-8DDCDB0341CA}"/>
              </a:ext>
            </a:extLst>
          </p:cNvPr>
          <p:cNvPicPr>
            <a:picLocks noChangeAspect="1"/>
          </p:cNvPicPr>
          <p:nvPr/>
        </p:nvPicPr>
        <p:blipFill>
          <a:blip r:embed="rId5"/>
          <a:stretch>
            <a:fillRect/>
          </a:stretch>
        </p:blipFill>
        <p:spPr>
          <a:xfrm>
            <a:off x="663764" y="5721176"/>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724076" y="3425812"/>
            <a:ext cx="1673535"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bland</a:t>
            </a:r>
            <a:endParaRPr b="1" dirty="0">
              <a:latin typeface="Gill Sans MT" panose="020B0502020104020203" pitchFamily="34" charset="77"/>
              <a:sym typeface="American Typewriter"/>
            </a:endParaRPr>
          </a:p>
        </p:txBody>
      </p:sp>
      <p:sp>
        <p:nvSpPr>
          <p:cNvPr id="140" name="tolerate"/>
          <p:cNvSpPr txBox="1"/>
          <p:nvPr/>
        </p:nvSpPr>
        <p:spPr>
          <a:xfrm>
            <a:off x="5659945" y="2529859"/>
            <a:ext cx="1801776"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dirty="0">
                <a:latin typeface="Gill Sans MT" panose="020B0502020104020203" pitchFamily="34" charset="77"/>
              </a:rPr>
              <a:t>direct</a:t>
            </a:r>
            <a:endParaRPr dirty="0">
              <a:latin typeface="Gill Sans MT" panose="020B0502020104020203" pitchFamily="34" charset="77"/>
            </a:endParaRPr>
          </a:p>
        </p:txBody>
      </p:sp>
      <p:sp>
        <p:nvSpPr>
          <p:cNvPr id="141" name="fixation"/>
          <p:cNvSpPr txBox="1"/>
          <p:nvPr/>
        </p:nvSpPr>
        <p:spPr>
          <a:xfrm>
            <a:off x="5272027" y="4288111"/>
            <a:ext cx="2577630"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cerulean</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373998" y="5195811"/>
            <a:ext cx="2257028"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deprive</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463782" y="6004340"/>
            <a:ext cx="2077492"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delight</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08525" y="1309202"/>
            <a:ext cx="240129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dangle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32634" y="665124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Nina’s shoelace began to </a:t>
            </a:r>
            <a:r>
              <a:rPr lang="en-GB" b="1" dirty="0"/>
              <a:t>dangle</a:t>
            </a:r>
            <a:r>
              <a:rPr lang="en-GB" dirty="0"/>
              <a:t> as she crossed the room.</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dan-</a:t>
            </a:r>
            <a:r>
              <a:rPr lang="en-GB" dirty="0" err="1">
                <a:latin typeface="Gill Sans MT" panose="020B0502020104020203" pitchFamily="34" charset="77"/>
              </a:rPr>
              <a:t>gle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720828991"/>
              </p:ext>
            </p:extLst>
          </p:nvPr>
        </p:nvGraphicFramePr>
        <p:xfrm>
          <a:off x="52520" y="7667413"/>
          <a:ext cx="12914533" cy="1804446"/>
        </p:xfrm>
        <a:graphic>
          <a:graphicData uri="http://schemas.openxmlformats.org/drawingml/2006/table">
            <a:tbl>
              <a:tblPr firstRow="1" bandRow="1">
                <a:tableStyleId>{5940675A-B579-460E-94D1-54222C63F5DA}</a:tableStyleId>
              </a:tblPr>
              <a:tblGrid>
                <a:gridCol w="2877188">
                  <a:extLst>
                    <a:ext uri="{9D8B030D-6E8A-4147-A177-3AD203B41FA5}">
                      <a16:colId xmlns:a16="http://schemas.microsoft.com/office/drawing/2014/main" val="1062734036"/>
                    </a:ext>
                  </a:extLst>
                </a:gridCol>
                <a:gridCol w="2877188">
                  <a:extLst>
                    <a:ext uri="{9D8B030D-6E8A-4147-A177-3AD203B41FA5}">
                      <a16:colId xmlns:a16="http://schemas.microsoft.com/office/drawing/2014/main" val="2844254734"/>
                    </a:ext>
                  </a:extLst>
                </a:gridCol>
                <a:gridCol w="2877188">
                  <a:extLst>
                    <a:ext uri="{9D8B030D-6E8A-4147-A177-3AD203B41FA5}">
                      <a16:colId xmlns:a16="http://schemas.microsoft.com/office/drawing/2014/main" val="277516935"/>
                    </a:ext>
                  </a:extLst>
                </a:gridCol>
                <a:gridCol w="1405781">
                  <a:extLst>
                    <a:ext uri="{9D8B030D-6E8A-4147-A177-3AD203B41FA5}">
                      <a16:colId xmlns:a16="http://schemas.microsoft.com/office/drawing/2014/main" val="2209242225"/>
                    </a:ext>
                  </a:extLst>
                </a:gridCol>
                <a:gridCol w="287718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hang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angle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freely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swing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tangle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gently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801CEE47-8CA0-0FAF-3D61-F632E4154079}"/>
              </a:ext>
            </a:extLst>
          </p:cNvPr>
          <p:cNvPicPr>
            <a:picLocks noChangeAspect="1"/>
          </p:cNvPicPr>
          <p:nvPr/>
        </p:nvPicPr>
        <p:blipFill>
          <a:blip r:embed="rId4"/>
          <a:stretch>
            <a:fillRect/>
          </a:stretch>
        </p:blipFill>
        <p:spPr>
          <a:xfrm>
            <a:off x="8585837" y="3054209"/>
            <a:ext cx="3251200" cy="3251200"/>
          </a:xfrm>
          <a:prstGeom prst="rect">
            <a:avLst/>
          </a:prstGeom>
        </p:spPr>
      </p:pic>
      <p:sp>
        <p:nvSpPr>
          <p:cNvPr id="3" name="TextBox 2">
            <a:extLst>
              <a:ext uri="{FF2B5EF4-FFF2-40B4-BE49-F238E27FC236}">
                <a16:creationId xmlns:a16="http://schemas.microsoft.com/office/drawing/2014/main" id="{95877622-02E1-3D80-FE52-6C8B4D7848BC}"/>
              </a:ext>
            </a:extLst>
          </p:cNvPr>
          <p:cNvSpPr txBox="1"/>
          <p:nvPr/>
        </p:nvSpPr>
        <p:spPr>
          <a:xfrm>
            <a:off x="738994" y="4206152"/>
            <a:ext cx="7334174"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something dangles from somewhere or if you dangle it somewhere, it hangs or swings loosely.</a:t>
            </a:r>
          </a:p>
        </p:txBody>
      </p:sp>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79444" y="1309202"/>
            <a:ext cx="185948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doze</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128475" y="669974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Jin began to </a:t>
            </a:r>
            <a:r>
              <a:rPr lang="en-GB" b="1" dirty="0"/>
              <a:t>doze</a:t>
            </a:r>
            <a:r>
              <a:rPr lang="en-GB" dirty="0"/>
              <a:t> off during the long lesson.</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doze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3216052297"/>
              </p:ext>
            </p:extLst>
          </p:nvPr>
        </p:nvGraphicFramePr>
        <p:xfrm>
          <a:off x="5110" y="7654141"/>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nap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awakening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those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briefly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snooze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wakefulness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close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peaceful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854F6A9D-43FD-CF9D-D6E1-C4467F67484C}"/>
              </a:ext>
            </a:extLst>
          </p:cNvPr>
          <p:cNvPicPr>
            <a:picLocks noChangeAspect="1"/>
          </p:cNvPicPr>
          <p:nvPr/>
        </p:nvPicPr>
        <p:blipFill>
          <a:blip r:embed="rId4"/>
          <a:stretch>
            <a:fillRect/>
          </a:stretch>
        </p:blipFill>
        <p:spPr>
          <a:xfrm>
            <a:off x="8164734" y="2743413"/>
            <a:ext cx="3251200" cy="3251200"/>
          </a:xfrm>
          <a:prstGeom prst="rect">
            <a:avLst/>
          </a:prstGeom>
        </p:spPr>
      </p:pic>
      <p:sp>
        <p:nvSpPr>
          <p:cNvPr id="4" name="TextBox 3">
            <a:extLst>
              <a:ext uri="{FF2B5EF4-FFF2-40B4-BE49-F238E27FC236}">
                <a16:creationId xmlns:a16="http://schemas.microsoft.com/office/drawing/2014/main" id="{63C5FB1B-22E7-940D-9491-9F645C21682B}"/>
              </a:ext>
            </a:extLst>
          </p:cNvPr>
          <p:cNvSpPr txBox="1"/>
          <p:nvPr/>
        </p:nvSpPr>
        <p:spPr>
          <a:xfrm>
            <a:off x="836444" y="4335511"/>
            <a:ext cx="6395537"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dirty="0">
                <a:latin typeface="Gill Sans MT" panose="020B0502020104020203" pitchFamily="34" charset="77"/>
              </a:rPr>
              <a:t>When you doze, you sleep lightly for a short period, especially during the daytime.</a:t>
            </a:r>
            <a:endParaRPr kumimoji="0" lang="en-GB" sz="3600" i="0" u="none" strike="noStrike" cap="none" spc="0" normalizeH="0" baseline="0" dirty="0">
              <a:ln>
                <a:noFill/>
              </a:ln>
              <a:solidFill>
                <a:srgbClr val="000000"/>
              </a:solidFill>
              <a:effectLst/>
              <a:uFillTx/>
              <a:latin typeface="Gill Sans MT" panose="020B0502020104020203" pitchFamily="34" charset="77"/>
              <a:sym typeface="Helvetica Light"/>
            </a:endParaRPr>
          </a:p>
        </p:txBody>
      </p:sp>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65812" y="1309202"/>
            <a:ext cx="188673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dunk</a:t>
            </a:r>
            <a:endParaRPr dirty="0">
              <a:latin typeface="Gill Sans MT" panose="020B0502020104020203" pitchFamily="34" charset="77"/>
            </a:endParaRPr>
          </a:p>
        </p:txBody>
      </p:sp>
      <p:sp>
        <p:nvSpPr>
          <p:cNvPr id="152" name="Definition:"/>
          <p:cNvSpPr txBox="1"/>
          <p:nvPr/>
        </p:nvSpPr>
        <p:spPr>
          <a:xfrm>
            <a:off x="2520734" y="3224039"/>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09137" y="4358026"/>
            <a:ext cx="7543410"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dunk something in a liquid, you put it in the liquid, especially for a particular purpose and for a short time.</a:t>
            </a:r>
          </a:p>
        </p:txBody>
      </p:sp>
      <p:sp>
        <p:nvSpPr>
          <p:cNvPr id="155" name="The was a tear in Freddie’s new school jumper."/>
          <p:cNvSpPr txBox="1"/>
          <p:nvPr/>
        </p:nvSpPr>
        <p:spPr>
          <a:xfrm>
            <a:off x="19713" y="665103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Calum </a:t>
            </a:r>
            <a:r>
              <a:rPr lang="en-GB" b="1" dirty="0"/>
              <a:t>dunked</a:t>
            </a:r>
            <a:r>
              <a:rPr lang="en-GB" dirty="0"/>
              <a:t> his biscuit in his drink.</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dunk</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4148432504"/>
              </p:ext>
            </p:extLst>
          </p:nvPr>
        </p:nvGraphicFramePr>
        <p:xfrm>
          <a:off x="5110" y="7635480"/>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douse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trunk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soak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drunk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easily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FDC354D3-4C33-E635-3628-9D4457B7DAEE}"/>
              </a:ext>
            </a:extLst>
          </p:cNvPr>
          <p:cNvPicPr>
            <a:picLocks noChangeAspect="1"/>
          </p:cNvPicPr>
          <p:nvPr/>
        </p:nvPicPr>
        <p:blipFill>
          <a:blip r:embed="rId4"/>
          <a:stretch>
            <a:fillRect/>
          </a:stretch>
        </p:blipFill>
        <p:spPr>
          <a:xfrm>
            <a:off x="8629900" y="2830591"/>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9" y="358710"/>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58820" y="1309202"/>
            <a:ext cx="170078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plod</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697139"/>
            <a:ext cx="13127900"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Jenny </a:t>
            </a:r>
            <a:r>
              <a:rPr lang="en-GB" b="1" dirty="0">
                <a:latin typeface="Gill Sans MT" panose="020B0502020104020203" pitchFamily="34" charset="77"/>
              </a:rPr>
              <a:t>plodded</a:t>
            </a:r>
            <a:r>
              <a:rPr lang="en-GB" dirty="0">
                <a:latin typeface="Gill Sans MT" panose="020B0502020104020203" pitchFamily="34" charset="77"/>
              </a:rPr>
              <a:t> into the classroom.</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plod</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997735374"/>
              </p:ext>
            </p:extLst>
          </p:nvPr>
        </p:nvGraphicFramePr>
        <p:xfrm>
          <a:off x="5110" y="767018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lumber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tiptoe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trod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heavy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tramp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ded</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odd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slowly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01264C2-F10B-A199-AB4C-620311D29941}"/>
              </a:ext>
            </a:extLst>
          </p:cNvPr>
          <p:cNvSpPr txBox="1"/>
          <p:nvPr/>
        </p:nvSpPr>
        <p:spPr>
          <a:xfrm flipH="1">
            <a:off x="788179" y="4430206"/>
            <a:ext cx="5643996"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someone plods, they walk slowly and heavily.</a:t>
            </a:r>
          </a:p>
        </p:txBody>
      </p:sp>
      <p:pic>
        <p:nvPicPr>
          <p:cNvPr id="3" name="Picture 2">
            <a:extLst>
              <a:ext uri="{FF2B5EF4-FFF2-40B4-BE49-F238E27FC236}">
                <a16:creationId xmlns:a16="http://schemas.microsoft.com/office/drawing/2014/main" id="{26C9CC5B-0B8B-79B1-D04B-1D5B85EB2019}"/>
              </a:ext>
            </a:extLst>
          </p:cNvPr>
          <p:cNvPicPr>
            <a:picLocks noChangeAspect="1"/>
          </p:cNvPicPr>
          <p:nvPr/>
        </p:nvPicPr>
        <p:blipFill>
          <a:blip r:embed="rId4"/>
          <a:stretch>
            <a:fillRect/>
          </a:stretch>
        </p:blipFill>
        <p:spPr>
          <a:xfrm>
            <a:off x="8551365" y="2735392"/>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9" y="358710"/>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03898" y="1304757"/>
            <a:ext cx="2672206"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waddle</a:t>
            </a:r>
            <a:endParaRPr dirty="0">
              <a:latin typeface="Gill Sans MT" panose="020B0502020104020203" pitchFamily="34" charset="77"/>
            </a:endParaRPr>
          </a:p>
        </p:txBody>
      </p:sp>
      <p:sp>
        <p:nvSpPr>
          <p:cNvPr id="152" name="Definition:"/>
          <p:cNvSpPr txBox="1"/>
          <p:nvPr/>
        </p:nvSpPr>
        <p:spPr>
          <a:xfrm>
            <a:off x="2666566" y="324257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5112" y="674058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Jin made the toy penguin </a:t>
            </a:r>
            <a:r>
              <a:rPr lang="en-GB" b="1" dirty="0"/>
              <a:t>waddle</a:t>
            </a:r>
            <a:r>
              <a:rPr lang="en-GB" dirty="0"/>
              <a:t> across the desk.</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07074" y="2207203"/>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wad-</a:t>
            </a:r>
            <a:r>
              <a:rPr lang="en-GB" dirty="0" err="1">
                <a:latin typeface="Gill Sans MT" panose="020B0502020104020203" pitchFamily="34" charset="77"/>
              </a:rPr>
              <a:t>dle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298136118"/>
              </p:ext>
            </p:extLst>
          </p:nvPr>
        </p:nvGraphicFramePr>
        <p:xfrm>
          <a:off x="5110" y="7631886"/>
          <a:ext cx="11989157"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1589405">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toddle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model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slowly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wiggle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awkwardly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57725085-6F1B-D2EB-043B-D5A461EF6E3D}"/>
              </a:ext>
            </a:extLst>
          </p:cNvPr>
          <p:cNvPicPr>
            <a:picLocks noChangeAspect="1"/>
          </p:cNvPicPr>
          <p:nvPr/>
        </p:nvPicPr>
        <p:blipFill>
          <a:blip r:embed="rId4"/>
          <a:stretch>
            <a:fillRect/>
          </a:stretch>
        </p:blipFill>
        <p:spPr>
          <a:xfrm>
            <a:off x="8712634" y="3079237"/>
            <a:ext cx="3251200" cy="3251200"/>
          </a:xfrm>
          <a:prstGeom prst="rect">
            <a:avLst/>
          </a:prstGeom>
        </p:spPr>
      </p:pic>
      <p:sp>
        <p:nvSpPr>
          <p:cNvPr id="5" name="TextBox 4">
            <a:extLst>
              <a:ext uri="{FF2B5EF4-FFF2-40B4-BE49-F238E27FC236}">
                <a16:creationId xmlns:a16="http://schemas.microsoft.com/office/drawing/2014/main" id="{9F2D2F32-2A17-7ACC-2FF9-2E1265BECEC0}"/>
              </a:ext>
            </a:extLst>
          </p:cNvPr>
          <p:cNvSpPr txBox="1"/>
          <p:nvPr/>
        </p:nvSpPr>
        <p:spPr>
          <a:xfrm flipH="1">
            <a:off x="621898" y="4300791"/>
            <a:ext cx="6950710"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To waddle somewhere means to walk there with short, quick steps, swinging slightly from side to side.</a:t>
            </a:r>
          </a:p>
        </p:txBody>
      </p:sp>
    </p:spTree>
    <p:extLst>
      <p:ext uri="{BB962C8B-B14F-4D97-AF65-F5344CB8AC3E}">
        <p14:creationId xmlns:p14="http://schemas.microsoft.com/office/powerpoint/2010/main" val="2605260247"/>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45994</TotalTime>
  <Words>1233</Words>
  <Application>Microsoft Macintosh PowerPoint</Application>
  <PresentationFormat>Custom</PresentationFormat>
  <Paragraphs>345</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1477</cp:revision>
  <dcterms:modified xsi:type="dcterms:W3CDTF">2025-03-24T11:18:04Z</dcterms:modified>
</cp:coreProperties>
</file>